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5"/>
  </p:notesMasterIdLst>
  <p:handoutMasterIdLst>
    <p:handoutMasterId r:id="rId96"/>
  </p:handoutMasterIdLst>
  <p:sldIdLst>
    <p:sldId id="959" r:id="rId9"/>
    <p:sldId id="987" r:id="rId10"/>
    <p:sldId id="952" r:id="rId11"/>
    <p:sldId id="824" r:id="rId12"/>
    <p:sldId id="826" r:id="rId13"/>
    <p:sldId id="827" r:id="rId14"/>
    <p:sldId id="878" r:id="rId15"/>
    <p:sldId id="834" r:id="rId16"/>
    <p:sldId id="879" r:id="rId17"/>
    <p:sldId id="832" r:id="rId18"/>
    <p:sldId id="880" r:id="rId19"/>
    <p:sldId id="833" r:id="rId20"/>
    <p:sldId id="851" r:id="rId21"/>
    <p:sldId id="836" r:id="rId22"/>
    <p:sldId id="837" r:id="rId23"/>
    <p:sldId id="949" r:id="rId24"/>
    <p:sldId id="881" r:id="rId25"/>
    <p:sldId id="932" r:id="rId26"/>
    <p:sldId id="882" r:id="rId27"/>
    <p:sldId id="835" r:id="rId28"/>
    <p:sldId id="852" r:id="rId29"/>
    <p:sldId id="828" r:id="rId30"/>
    <p:sldId id="974" r:id="rId31"/>
    <p:sldId id="969" r:id="rId32"/>
    <p:sldId id="971" r:id="rId33"/>
    <p:sldId id="968" r:id="rId34"/>
    <p:sldId id="970" r:id="rId35"/>
    <p:sldId id="967" r:id="rId36"/>
    <p:sldId id="898" r:id="rId37"/>
    <p:sldId id="975" r:id="rId38"/>
    <p:sldId id="421" r:id="rId39"/>
    <p:sldId id="339" r:id="rId40"/>
    <p:sldId id="900" r:id="rId41"/>
    <p:sldId id="343" r:id="rId42"/>
    <p:sldId id="344" r:id="rId43"/>
    <p:sldId id="345" r:id="rId44"/>
    <p:sldId id="347" r:id="rId45"/>
    <p:sldId id="348" r:id="rId46"/>
    <p:sldId id="346" r:id="rId47"/>
    <p:sldId id="901" r:id="rId48"/>
    <p:sldId id="902" r:id="rId49"/>
    <p:sldId id="904" r:id="rId50"/>
    <p:sldId id="905" r:id="rId51"/>
    <p:sldId id="909" r:id="rId52"/>
    <p:sldId id="908" r:id="rId53"/>
    <p:sldId id="910" r:id="rId54"/>
    <p:sldId id="976" r:id="rId55"/>
    <p:sldId id="427" r:id="rId56"/>
    <p:sldId id="337" r:id="rId57"/>
    <p:sldId id="338" r:id="rId58"/>
    <p:sldId id="364" r:id="rId59"/>
    <p:sldId id="340" r:id="rId60"/>
    <p:sldId id="341" r:id="rId61"/>
    <p:sldId id="912" r:id="rId62"/>
    <p:sldId id="911" r:id="rId63"/>
    <p:sldId id="916" r:id="rId64"/>
    <p:sldId id="917" r:id="rId65"/>
    <p:sldId id="918" r:id="rId66"/>
    <p:sldId id="365" r:id="rId67"/>
    <p:sldId id="919" r:id="rId68"/>
    <p:sldId id="920" r:id="rId69"/>
    <p:sldId id="349" r:id="rId70"/>
    <p:sldId id="921" r:id="rId71"/>
    <p:sldId id="977" r:id="rId72"/>
    <p:sldId id="923" r:id="rId73"/>
    <p:sldId id="924" r:id="rId74"/>
    <p:sldId id="927" r:id="rId75"/>
    <p:sldId id="981" r:id="rId76"/>
    <p:sldId id="982" r:id="rId77"/>
    <p:sldId id="983" r:id="rId78"/>
    <p:sldId id="984" r:id="rId79"/>
    <p:sldId id="350" r:id="rId80"/>
    <p:sldId id="351" r:id="rId81"/>
    <p:sldId id="352" r:id="rId82"/>
    <p:sldId id="353" r:id="rId83"/>
    <p:sldId id="925" r:id="rId84"/>
    <p:sldId id="926" r:id="rId85"/>
    <p:sldId id="980" r:id="rId86"/>
    <p:sldId id="930" r:id="rId87"/>
    <p:sldId id="988" r:id="rId88"/>
    <p:sldId id="989" r:id="rId89"/>
    <p:sldId id="990" r:id="rId90"/>
    <p:sldId id="993" r:id="rId91"/>
    <p:sldId id="992" r:id="rId92"/>
    <p:sldId id="991" r:id="rId93"/>
    <p:sldId id="95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811"/>
    <p:restoredTop sz="96327"/>
  </p:normalViewPr>
  <p:slideViewPr>
    <p:cSldViewPr snapToObjects="1">
      <p:cViewPr varScale="1">
        <p:scale>
          <a:sx n="221" d="100"/>
          <a:sy n="221" d="100"/>
        </p:scale>
        <p:origin x="280" y="47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12/25/24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18</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2698-A6AB-3F5E-AD9D-435231DBC0C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137AB21E-B0FF-380A-73C9-1A0728810E6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B9D05AB8-73DA-B12D-ED1D-898A9C6B9F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62CFDF9B-385E-6B23-5AD8-F05ABCF1C8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2374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12/25/24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12/25/24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wnloads/mysql/" TargetMode="External"/><Relationship Id="rId3" Type="http://schemas.openxmlformats.org/officeDocument/2006/relationships/hyperlink" Target="https://www.db-book.com/" TargetMode="External"/><Relationship Id="rId7" Type="http://schemas.openxmlformats.org/officeDocument/2006/relationships/hyperlink" Target="https://www.jetbrains.com/pychar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 Id="rId9" Type="http://schemas.openxmlformats.org/officeDocument/2006/relationships/hyperlink" Target="https://dev.mysql.com/doc/mysql-installer/en/server-authentication-method.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9.tiff"/><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hyperlink" Target="https://www.db-book.com/slides-dir/index.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nald-f-ferguson.github.io/W4111-Intro-to-Databases-Base/" TargetMode="External"/><Relationship Id="rId2" Type="http://schemas.openxmlformats.org/officeDocument/2006/relationships/hyperlink" Target="https://github.com/donald-f-ferguson/W4111-Intro-to-Databases-Base" TargetMode="External"/><Relationship Id="rId1" Type="http://schemas.openxmlformats.org/officeDocument/2006/relationships/slideLayout" Target="../slideLayouts/slideLayout1.xml"/><Relationship Id="rId4" Type="http://schemas.openxmlformats.org/officeDocument/2006/relationships/hyperlink" Target="https://donald-f-ferguson.github.io/W4111-Intro-to-Databases-Base/#calendar"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8"/>
              </a:rPr>
              <a:t>MySQL Server Community Edition</a:t>
            </a:r>
            <a:r>
              <a:rPr lang="en-US" sz="1600" dirty="0"/>
              <a:t>.</a:t>
            </a:r>
          </a:p>
          <a:p>
            <a:pPr lvl="1">
              <a:spcBef>
                <a:spcPts val="0"/>
              </a:spcBef>
              <a:spcAft>
                <a:spcPts val="200"/>
              </a:spcAft>
            </a:pPr>
            <a:r>
              <a:rPr lang="en-US" sz="1400" dirty="0"/>
              <a:t>When prompted, choose </a:t>
            </a:r>
            <a:r>
              <a:rPr lang="en-US" sz="1400" dirty="0">
                <a:hlinkClick r:id="rId9"/>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9D1A-9464-7660-C026-A6DAE0F3B0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9AEEE0-2322-39F9-84BF-83771C2C61D7}"/>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AB803360-DB55-44EA-AB44-D1552D1A915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F279EAB-B9A0-2596-2093-A6052F3617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6F01899A-9089-F858-CDB4-8D490653EE47}"/>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a:extLst>
              <a:ext uri="{FF2B5EF4-FFF2-40B4-BE49-F238E27FC236}">
                <a16:creationId xmlns:a16="http://schemas.microsoft.com/office/drawing/2014/main" id="{CE7C59BD-8BB0-FC85-B5EB-A9311937DC5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4" name="Rounded Rectangle 3">
            <a:extLst>
              <a:ext uri="{FF2B5EF4-FFF2-40B4-BE49-F238E27FC236}">
                <a16:creationId xmlns:a16="http://schemas.microsoft.com/office/drawing/2014/main" id="{A07E14A8-3BC0-25DF-78DC-D93408FA03CC}"/>
              </a:ext>
            </a:extLst>
          </p:cNvPr>
          <p:cNvSpPr/>
          <p:nvPr/>
        </p:nvSpPr>
        <p:spPr>
          <a:xfrm>
            <a:off x="533398" y="1772274"/>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b="1" dirty="0">
                <a:solidFill>
                  <a:srgbClr val="FFFF00"/>
                </a:solidFill>
              </a:rPr>
              <a:t>We will start in a few minutes.</a:t>
            </a:r>
          </a:p>
          <a:p>
            <a:pPr algn="ctr"/>
            <a:endParaRPr lang="en-US" sz="3200" b="1" dirty="0">
              <a:solidFill>
                <a:srgbClr val="FFFF00"/>
              </a:solidFill>
            </a:endParaRPr>
          </a:p>
          <a:p>
            <a:r>
              <a:rPr lang="en-US" sz="3200" b="1" dirty="0">
                <a:solidFill>
                  <a:srgbClr val="FFFF00"/>
                </a:solidFill>
              </a:rPr>
              <a:t>If you ask me about the waitlist,</a:t>
            </a:r>
            <a:br>
              <a:rPr lang="en-US" sz="3200" b="1" dirty="0">
                <a:solidFill>
                  <a:srgbClr val="FFFF00"/>
                </a:solidFill>
              </a:rPr>
            </a:br>
            <a:r>
              <a:rPr lang="en-US" sz="3200" b="1" dirty="0">
                <a:solidFill>
                  <a:srgbClr val="FFFF00"/>
                </a:solidFill>
              </a:rPr>
              <a:t>I will become very grumpy.</a:t>
            </a:r>
          </a:p>
        </p:txBody>
      </p:sp>
      <p:pic>
        <p:nvPicPr>
          <p:cNvPr id="5" name="Picture 2">
            <a:extLst>
              <a:ext uri="{FF2B5EF4-FFF2-40B4-BE49-F238E27FC236}">
                <a16:creationId xmlns:a16="http://schemas.microsoft.com/office/drawing/2014/main" id="{B9B50C40-9CB1-E54C-FBDA-62F01DF37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597304"/>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5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3962400"/>
          </a:xfrm>
        </p:spPr>
        <p:txBody>
          <a:bodyPr/>
          <a:lstStyle/>
          <a:p>
            <a:pPr>
              <a:spcBef>
                <a:spcPts val="0"/>
              </a:spcBef>
              <a:spcAft>
                <a:spcPts val="300"/>
              </a:spcAft>
            </a:pPr>
            <a:r>
              <a:rPr lang="en-US" sz="1800" dirty="0"/>
              <a:t>To be updated.</a:t>
            </a:r>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Tree>
    <p:extLst>
      <p:ext uri="{BB962C8B-B14F-4D97-AF65-F5344CB8AC3E}">
        <p14:creationId xmlns:p14="http://schemas.microsoft.com/office/powerpoint/2010/main" val="57664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Applications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a:t>
            </a:r>
            <a:br>
              <a:rPr lang="en-US" sz="1400" dirty="0"/>
            </a:br>
            <a:r>
              <a:rPr lang="en-US" sz="1400" dirty="0"/>
              <a:t>the “tip of the iceberg.”</a:t>
            </a:r>
          </a:p>
          <a:p>
            <a:r>
              <a:rPr lang="en-US" sz="1400" dirty="0"/>
              <a:t>Data engineering is a necessary condition for</a:t>
            </a:r>
            <a:br>
              <a:rPr lang="en-US" sz="1400" dirty="0"/>
            </a:br>
            <a:r>
              <a:rPr lang="en-US" sz="1400" dirty="0"/>
              <a:t>producing analyzable data. This is often more</a:t>
            </a:r>
            <a:br>
              <a:rPr lang="en-US" sz="1400" dirty="0"/>
            </a:br>
            <a:r>
              <a:rPr lang="en-US" sz="1400" dirty="0"/>
              <a:t>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r>
              <a:rPr lang="en-US" dirty="0"/>
              <a:t>00123</a:t>
            </a:r>
          </a:p>
          <a:p>
            <a:r>
              <a:rPr lang="en-US" dirty="0"/>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r>
              <a:rPr lang="en-US" dirty="0"/>
              <a:t>Integer</a:t>
            </a:r>
          </a:p>
          <a:p>
            <a:r>
              <a:rPr lang="en-US" dirty="0"/>
              <a:t>-213</a:t>
            </a:r>
          </a:p>
          <a:p>
            <a:r>
              <a:rPr lang="en-US" dirty="0"/>
              <a:t>(integers, &gt;0 )</a:t>
            </a:r>
          </a:p>
        </p:txBody>
      </p:sp>
    </p:spTree>
    <p:extLst>
      <p:ext uri="{BB962C8B-B14F-4D97-AF65-F5344CB8AC3E}">
        <p14:creationId xmlns:p14="http://schemas.microsoft.com/office/powerpoint/2010/main" val="99140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571362"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r>
              <a:rPr lang="en-US" dirty="0">
                <a:solidFill>
                  <a:schemeClr val="tx2"/>
                </a:solidFill>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solidFill>
                  <a:schemeClr val="tx2"/>
                </a:solidFill>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solidFill>
                  <a:schemeClr val="tx2"/>
                </a:solidFill>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solidFill>
                  <a:schemeClr val="tx2"/>
                </a:solidFill>
              </a:rPr>
              <a:t>COMSW4111</a:t>
            </a:r>
          </a:p>
        </p:txBody>
      </p:sp>
    </p:spTree>
    <p:extLst>
      <p:ext uri="{BB962C8B-B14F-4D97-AF65-F5344CB8AC3E}">
        <p14:creationId xmlns:p14="http://schemas.microsoft.com/office/powerpoint/2010/main" val="1019541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r>
              <a:rPr lang="en-US" dirty="0"/>
              <a:t>DDL</a:t>
            </a:r>
          </a:p>
          <a:p>
            <a:r>
              <a:rPr lang="en-US" dirty="0"/>
              <a:t>DML</a:t>
            </a:r>
          </a:p>
        </p:txBody>
      </p:sp>
    </p:spTree>
    <p:extLst>
      <p:ext uri="{BB962C8B-B14F-4D97-AF65-F5344CB8AC3E}">
        <p14:creationId xmlns:p14="http://schemas.microsoft.com/office/powerpoint/2010/main" val="1165332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76200" y="590550"/>
            <a:ext cx="8839200" cy="3962400"/>
          </a:xfrm>
        </p:spPr>
        <p:txBody>
          <a:bodyPr/>
          <a:lstStyle/>
          <a:p>
            <a:pPr>
              <a:spcBef>
                <a:spcPts val="0"/>
              </a:spcBef>
              <a:spcAft>
                <a:spcPts val="300"/>
              </a:spcAft>
            </a:pPr>
            <a:r>
              <a:rPr lang="en-US" sz="1800" dirty="0"/>
              <a:t>Sessions:</a:t>
            </a:r>
          </a:p>
          <a:p>
            <a:pPr lvl="1">
              <a:spcBef>
                <a:spcPts val="0"/>
              </a:spcBef>
              <a:spcAft>
                <a:spcPts val="300"/>
              </a:spcAft>
            </a:pPr>
            <a:r>
              <a:rPr lang="en-US" sz="1600" dirty="0"/>
              <a:t>Lecture: (In-Person) Lecture: Friday, 10:10AM to 12:40PM (309 Havemeyer).</a:t>
            </a:r>
          </a:p>
          <a:p>
            <a:pPr lvl="1">
              <a:spcBef>
                <a:spcPts val="0"/>
              </a:spcBef>
              <a:spcAft>
                <a:spcPts val="300"/>
              </a:spcAft>
            </a:pPr>
            <a:r>
              <a:rPr lang="en-US" sz="1600" dirty="0"/>
              <a:t>Office hours:  Fridays, 8:30AM – 10:00 and 4:00 PM to 5:00 PM (488 CSB)</a:t>
            </a:r>
          </a:p>
          <a:p>
            <a:pPr lvl="1">
              <a:spcBef>
                <a:spcPts val="0"/>
              </a:spcBef>
              <a:spcAft>
                <a:spcPts val="300"/>
              </a:spcAft>
            </a:pPr>
            <a:r>
              <a:rPr lang="en-US" sz="1600" dirty="0"/>
              <a:t>Extra office hours: I hold a lot of extra office hours, usually online, and based on workload around assignment due dates and exams.</a:t>
            </a:r>
          </a:p>
          <a:p>
            <a:pPr lvl="1">
              <a:spcBef>
                <a:spcPts val="0"/>
              </a:spcBef>
              <a:spcAft>
                <a:spcPts val="300"/>
              </a:spcAft>
            </a:pPr>
            <a:r>
              <a:rPr lang="en-US" sz="1600" dirty="0"/>
              <a:t>I have a Zoom meeting and record all lectures and office hours.</a:t>
            </a:r>
          </a:p>
          <a:p>
            <a:pPr>
              <a:spcBef>
                <a:spcPts val="0"/>
              </a:spcBef>
              <a:spcAft>
                <a:spcPts val="300"/>
              </a:spcAft>
            </a:pPr>
            <a:r>
              <a:rPr lang="en-US" sz="1800" dirty="0"/>
              <a:t>Collaboration/contact:</a:t>
            </a:r>
          </a:p>
          <a:p>
            <a:pPr lvl="1">
              <a:spcBef>
                <a:spcPts val="0"/>
              </a:spcBef>
              <a:spcAft>
                <a:spcPts val="300"/>
              </a:spcAft>
            </a:pPr>
            <a:r>
              <a:rPr lang="en-US" sz="1600" dirty="0"/>
              <a:t>We will use Ed Discussions for collaboration and communication.</a:t>
            </a:r>
            <a:br>
              <a:rPr lang="en-US" sz="1600" dirty="0"/>
            </a:br>
            <a:r>
              <a:rPr lang="en-US" sz="1600" dirty="0"/>
              <a:t>This is available from the side navigation menu on </a:t>
            </a:r>
            <a:r>
              <a:rPr lang="en-US" sz="1600" dirty="0" err="1"/>
              <a:t>CourseWorks</a:t>
            </a:r>
            <a:r>
              <a:rPr lang="en-US" sz="1600" dirty="0"/>
              <a:t>.</a:t>
            </a:r>
          </a:p>
          <a:p>
            <a:pPr lvl="1">
              <a:spcBef>
                <a:spcPts val="0"/>
              </a:spcBef>
              <a:spcAft>
                <a:spcPts val="300"/>
              </a:spcAft>
            </a:pPr>
            <a:r>
              <a:rPr lang="en-US" sz="1600" dirty="0"/>
              <a:t>The course lectures, sample code, etc. will be in a </a:t>
            </a:r>
            <a:r>
              <a:rPr lang="en-US" sz="1600" dirty="0">
                <a:hlinkClick r:id="rId2"/>
              </a:rPr>
              <a:t>GitHub</a:t>
            </a:r>
            <a:r>
              <a:rPr lang="en-US" sz="1600" dirty="0"/>
              <a:t> repository.</a:t>
            </a:r>
          </a:p>
          <a:p>
            <a:pPr lvl="1">
              <a:spcBef>
                <a:spcPts val="0"/>
              </a:spcBef>
              <a:spcAft>
                <a:spcPts val="300"/>
              </a:spcAft>
            </a:pPr>
            <a:r>
              <a:rPr lang="en-US" sz="1600" dirty="0"/>
              <a:t>The course </a:t>
            </a:r>
            <a:r>
              <a:rPr lang="en-US" sz="1600" dirty="0">
                <a:hlinkClick r:id="rId3"/>
              </a:rPr>
              <a:t>website</a:t>
            </a:r>
            <a:r>
              <a:rPr lang="en-US" sz="1600" dirty="0"/>
              <a:t> provides additional information. </a:t>
            </a:r>
            <a:r>
              <a:rPr lang="en-US" sz="1600" dirty="0">
                <a:solidFill>
                  <a:srgbClr val="FF0000"/>
                </a:solidFill>
              </a:rPr>
              <a:t>(In progress)</a:t>
            </a:r>
          </a:p>
          <a:p>
            <a:pPr lvl="1">
              <a:spcBef>
                <a:spcPts val="0"/>
              </a:spcBef>
              <a:spcAft>
                <a:spcPts val="300"/>
              </a:spcAft>
            </a:pPr>
            <a:r>
              <a:rPr lang="en-US" sz="1600" dirty="0"/>
              <a:t>There will be a </a:t>
            </a:r>
            <a:r>
              <a:rPr lang="en-US" sz="1600" dirty="0">
                <a:hlinkClick r:id="rId4"/>
              </a:rPr>
              <a:t>course calendar</a:t>
            </a:r>
            <a:r>
              <a:rPr lang="en-US" sz="1600" dirty="0"/>
              <a:t> with OHs, assignments, exams, … … </a:t>
            </a:r>
            <a:r>
              <a:rPr lang="en-US" sz="1600" dirty="0">
                <a:solidFill>
                  <a:srgbClr val="FF0000"/>
                </a:solidFill>
              </a:rPr>
              <a:t>(In progress)</a:t>
            </a:r>
          </a:p>
          <a:p>
            <a:pPr>
              <a:spcBef>
                <a:spcPts val="0"/>
              </a:spcBef>
              <a:spcAft>
                <a:spcPts val="300"/>
              </a:spcAft>
            </a:pPr>
            <a:r>
              <a:rPr lang="en-US" sz="1800" b="1" dirty="0">
                <a:solidFill>
                  <a:srgbClr val="FF0000"/>
                </a:solidFill>
              </a:rPr>
              <a:t>Note: Your health, safety and well-being are ALWAYS my primary concern.</a:t>
            </a:r>
            <a:br>
              <a:rPr lang="en-US" sz="1800" b="1" dirty="0">
                <a:solidFill>
                  <a:srgbClr val="FF0000"/>
                </a:solidFill>
              </a:rPr>
            </a:br>
            <a:r>
              <a:rPr lang="en-US" sz="18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38D78-1A5A-8E7D-52CB-8330CD96BFBC}"/>
              </a:ext>
            </a:extLst>
          </p:cNvPr>
          <p:cNvSpPr>
            <a:spLocks noGrp="1"/>
          </p:cNvSpPr>
          <p:nvPr>
            <p:ph idx="1"/>
          </p:nvPr>
        </p:nvSpPr>
        <p:spPr/>
        <p:txBody>
          <a:bodyPr/>
          <a:lstStyle/>
          <a:p>
            <a:pPr marL="0" indent="0" algn="l">
              <a:buNone/>
            </a:pPr>
            <a:r>
              <a:rPr lang="en-US" sz="1800" b="1" i="0" dirty="0">
                <a:effectLst/>
                <a:latin typeface="var(--jp-content-font-family)"/>
              </a:rPr>
              <a:t>Scenario</a:t>
            </a:r>
          </a:p>
          <a:p>
            <a:pPr algn="l"/>
            <a:r>
              <a:rPr lang="en-US" sz="1800" b="0" i="0" dirty="0">
                <a:effectLst/>
                <a:latin typeface="var(--jp-content-font-family)"/>
              </a:rPr>
              <a:t>I am building an application to help me manage my classes, especially the cloud computing courses.</a:t>
            </a:r>
          </a:p>
          <a:p>
            <a:pPr algn="l"/>
            <a:r>
              <a:rPr lang="en-US" sz="1800" b="0" i="0" dirty="0">
                <a:effectLst/>
                <a:latin typeface="var(--jp-content-font-family)"/>
              </a:rPr>
              <a:t>The primary complexities are:</a:t>
            </a:r>
          </a:p>
          <a:p>
            <a:pPr lvl="1">
              <a:buFont typeface="Arial" panose="020B0604020202020204" pitchFamily="34" charset="0"/>
              <a:buChar char="•"/>
            </a:pPr>
            <a:r>
              <a:rPr lang="en-US" sz="1600" b="0" i="0" dirty="0">
                <a:effectLst/>
                <a:latin typeface="var(--jp-content-font-family)"/>
              </a:rPr>
              <a:t>Assigning and managing project teams and students on teams.</a:t>
            </a:r>
          </a:p>
          <a:p>
            <a:pPr lvl="1">
              <a:buFont typeface="Arial" panose="020B0604020202020204" pitchFamily="34" charset="0"/>
              <a:buChar char="•"/>
            </a:pPr>
            <a:r>
              <a:rPr lang="en-US" sz="1600" b="0" i="0" dirty="0">
                <a:effectLst/>
                <a:latin typeface="var(--jp-content-font-family)"/>
              </a:rPr>
              <a:t>Tracking and commenting on project documents.</a:t>
            </a:r>
          </a:p>
          <a:p>
            <a:pPr lvl="1">
              <a:buFont typeface="Arial" panose="020B0604020202020204" pitchFamily="34" charset="0"/>
              <a:buChar char="•"/>
            </a:pPr>
            <a:r>
              <a:rPr lang="en-US" sz="1600" b="0" i="0" dirty="0">
                <a:effectLst/>
                <a:latin typeface="var(--jp-content-font-family)"/>
              </a:rPr>
              <a:t>Meeting management.</a:t>
            </a:r>
          </a:p>
          <a:p>
            <a:pPr lvl="1">
              <a:buFont typeface="Arial" panose="020B0604020202020204" pitchFamily="34" charset="0"/>
              <a:buChar char="•"/>
            </a:pPr>
            <a:r>
              <a:rPr lang="en-US" sz="1600" b="0" i="0" dirty="0">
                <a:effectLst/>
                <a:latin typeface="var(--jp-content-font-family)"/>
              </a:rPr>
              <a:t>... ...</a:t>
            </a:r>
          </a:p>
          <a:p>
            <a:pPr algn="l"/>
            <a:r>
              <a:rPr lang="en-US" sz="1800" b="0" i="0" dirty="0">
                <a:effectLst/>
                <a:latin typeface="system-ui"/>
              </a:rPr>
              <a:t>This is primarily an interaction application using multiple databases.</a:t>
            </a:r>
          </a:p>
          <a:p>
            <a:pPr algn="l"/>
            <a:r>
              <a:rPr lang="en-US" sz="1800" b="0" i="0" dirty="0">
                <a:effectLst/>
                <a:latin typeface="system-ui"/>
              </a:rPr>
              <a:t>There are some data engineering and analysis problems, however. For example, loading data from </a:t>
            </a:r>
            <a:r>
              <a:rPr lang="en-US" sz="1800" b="0" i="0" dirty="0" err="1">
                <a:effectLst/>
                <a:latin typeface="system-ui"/>
              </a:rPr>
              <a:t>CourseWorks</a:t>
            </a:r>
            <a:r>
              <a:rPr lang="en-US" sz="1800" b="0" i="0" dirty="0">
                <a:effectLst/>
                <a:latin typeface="system-ui"/>
              </a:rPr>
              <a:t>.</a:t>
            </a:r>
          </a:p>
          <a:p>
            <a:pPr algn="l"/>
            <a:r>
              <a:rPr lang="en-US" sz="1800" b="0" i="0" dirty="0" err="1">
                <a:effectLst/>
                <a:latin typeface="system-ui"/>
              </a:rPr>
              <a:t>CourseWorks</a:t>
            </a:r>
            <a:r>
              <a:rPr lang="en-US" sz="1800" b="0" i="0" dirty="0">
                <a:effectLst/>
                <a:latin typeface="system-ui"/>
              </a:rPr>
              <a:t> has an API. I can write code to call the API and extract the information.</a:t>
            </a:r>
          </a:p>
          <a:p>
            <a:pPr>
              <a:buFont typeface="Arial" panose="020B0604020202020204" pitchFamily="34" charset="0"/>
              <a:buChar char="•"/>
            </a:pPr>
            <a:endParaRPr lang="en-US" sz="1800" b="0" i="0" dirty="0">
              <a:effectLst/>
              <a:latin typeface="var(--jp-content-font-family)"/>
            </a:endParaRPr>
          </a:p>
          <a:p>
            <a:endParaRPr lang="en-US" sz="1800" dirty="0"/>
          </a:p>
        </p:txBody>
      </p:sp>
      <p:sp>
        <p:nvSpPr>
          <p:cNvPr id="3" name="Title 2">
            <a:extLst>
              <a:ext uri="{FF2B5EF4-FFF2-40B4-BE49-F238E27FC236}">
                <a16:creationId xmlns:a16="http://schemas.microsoft.com/office/drawing/2014/main" id="{6D1A58D3-1587-3F0C-3D82-26013C06F9C0}"/>
              </a:ext>
            </a:extLst>
          </p:cNvPr>
          <p:cNvSpPr>
            <a:spLocks noGrp="1"/>
          </p:cNvSpPr>
          <p:nvPr>
            <p:ph type="title"/>
          </p:nvPr>
        </p:nvSpPr>
        <p:spPr/>
        <p:txBody>
          <a:bodyPr/>
          <a:lstStyle/>
          <a:p>
            <a:r>
              <a:rPr lang="en-US" dirty="0"/>
              <a:t>Simple First Scenario</a:t>
            </a:r>
          </a:p>
        </p:txBody>
      </p:sp>
    </p:spTree>
    <p:extLst>
      <p:ext uri="{BB962C8B-B14F-4D97-AF65-F5344CB8AC3E}">
        <p14:creationId xmlns:p14="http://schemas.microsoft.com/office/powerpoint/2010/main" val="1887234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E6B56-F677-159A-2F57-DE41B5F29003}"/>
              </a:ext>
            </a:extLst>
          </p:cNvPr>
          <p:cNvSpPr>
            <a:spLocks noGrp="1"/>
          </p:cNvSpPr>
          <p:nvPr>
            <p:ph type="title"/>
          </p:nvPr>
        </p:nvSpPr>
        <p:spPr/>
        <p:txBody>
          <a:bodyPr/>
          <a:lstStyle/>
          <a:p>
            <a:r>
              <a:rPr lang="en-US" dirty="0"/>
              <a:t>Microservice Application</a:t>
            </a:r>
          </a:p>
        </p:txBody>
      </p:sp>
      <p:pic>
        <p:nvPicPr>
          <p:cNvPr id="4" name="Picture 3">
            <a:extLst>
              <a:ext uri="{FF2B5EF4-FFF2-40B4-BE49-F238E27FC236}">
                <a16:creationId xmlns:a16="http://schemas.microsoft.com/office/drawing/2014/main" id="{C642CCA3-3F1E-628B-F4A4-8BA81C8D12CB}"/>
              </a:ext>
            </a:extLst>
          </p:cNvPr>
          <p:cNvPicPr>
            <a:picLocks noChangeAspect="1"/>
          </p:cNvPicPr>
          <p:nvPr/>
        </p:nvPicPr>
        <p:blipFill>
          <a:blip r:embed="rId2"/>
          <a:stretch>
            <a:fillRect/>
          </a:stretch>
        </p:blipFill>
        <p:spPr>
          <a:xfrm>
            <a:off x="191155" y="514350"/>
            <a:ext cx="7772400" cy="3955543"/>
          </a:xfrm>
          <a:prstGeom prst="rect">
            <a:avLst/>
          </a:prstGeom>
        </p:spPr>
      </p:pic>
    </p:spTree>
    <p:extLst>
      <p:ext uri="{BB962C8B-B14F-4D97-AF65-F5344CB8AC3E}">
        <p14:creationId xmlns:p14="http://schemas.microsoft.com/office/powerpoint/2010/main" val="3181684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27A-1022-8BB1-563F-7D8BA6D611A4}"/>
              </a:ext>
            </a:extLst>
          </p:cNvPr>
          <p:cNvSpPr>
            <a:spLocks noGrp="1"/>
          </p:cNvSpPr>
          <p:nvPr>
            <p:ph type="title"/>
          </p:nvPr>
        </p:nvSpPr>
        <p:spPr/>
        <p:txBody>
          <a:bodyPr/>
          <a:lstStyle/>
          <a:p>
            <a:r>
              <a:rPr lang="en-US" dirty="0" err="1"/>
              <a:t>CourseWorks</a:t>
            </a:r>
            <a:r>
              <a:rPr lang="en-US" dirty="0"/>
              <a:t> Canvas API</a:t>
            </a:r>
          </a:p>
        </p:txBody>
      </p:sp>
      <p:pic>
        <p:nvPicPr>
          <p:cNvPr id="4" name="Picture 3">
            <a:extLst>
              <a:ext uri="{FF2B5EF4-FFF2-40B4-BE49-F238E27FC236}">
                <a16:creationId xmlns:a16="http://schemas.microsoft.com/office/drawing/2014/main" id="{080561AD-C78B-2215-4EEA-FB0AC3F514DB}"/>
              </a:ext>
            </a:extLst>
          </p:cNvPr>
          <p:cNvPicPr>
            <a:picLocks noChangeAspect="1"/>
          </p:cNvPicPr>
          <p:nvPr/>
        </p:nvPicPr>
        <p:blipFill>
          <a:blip r:embed="rId2"/>
          <a:stretch>
            <a:fillRect/>
          </a:stretch>
        </p:blipFill>
        <p:spPr>
          <a:xfrm>
            <a:off x="137257" y="514350"/>
            <a:ext cx="8701941" cy="3935526"/>
          </a:xfrm>
          <a:prstGeom prst="rect">
            <a:avLst/>
          </a:prstGeom>
        </p:spPr>
      </p:pic>
    </p:spTree>
    <p:extLst>
      <p:ext uri="{BB962C8B-B14F-4D97-AF65-F5344CB8AC3E}">
        <p14:creationId xmlns:p14="http://schemas.microsoft.com/office/powerpoint/2010/main" val="3206224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58EC-4C09-9EA2-69C4-79F667405472}"/>
              </a:ext>
            </a:extLst>
          </p:cNvPr>
          <p:cNvSpPr>
            <a:spLocks noGrp="1"/>
          </p:cNvSpPr>
          <p:nvPr>
            <p:ph type="title"/>
          </p:nvPr>
        </p:nvSpPr>
        <p:spPr/>
        <p:txBody>
          <a:bodyPr/>
          <a:lstStyle/>
          <a:p>
            <a:r>
              <a:rPr lang="en-US" dirty="0"/>
              <a:t>Data Modeling and Engineering</a:t>
            </a:r>
          </a:p>
        </p:txBody>
      </p:sp>
      <p:pic>
        <p:nvPicPr>
          <p:cNvPr id="4" name="Picture 3">
            <a:extLst>
              <a:ext uri="{FF2B5EF4-FFF2-40B4-BE49-F238E27FC236}">
                <a16:creationId xmlns:a16="http://schemas.microsoft.com/office/drawing/2014/main" id="{CC87C104-B0C0-41EE-FEB1-177C38908F75}"/>
              </a:ext>
            </a:extLst>
          </p:cNvPr>
          <p:cNvPicPr>
            <a:picLocks noChangeAspect="1"/>
          </p:cNvPicPr>
          <p:nvPr/>
        </p:nvPicPr>
        <p:blipFill>
          <a:blip r:embed="rId2"/>
          <a:stretch>
            <a:fillRect/>
          </a:stretch>
        </p:blipFill>
        <p:spPr>
          <a:xfrm>
            <a:off x="762000" y="569214"/>
            <a:ext cx="6400800" cy="4005071"/>
          </a:xfrm>
          <a:prstGeom prst="rect">
            <a:avLst/>
          </a:prstGeom>
        </p:spPr>
      </p:pic>
    </p:spTree>
    <p:extLst>
      <p:ext uri="{BB962C8B-B14F-4D97-AF65-F5344CB8AC3E}">
        <p14:creationId xmlns:p14="http://schemas.microsoft.com/office/powerpoint/2010/main" val="3977661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98C80B-4A60-EFED-BD02-2ECCDB829CAD}"/>
              </a:ext>
            </a:extLst>
          </p:cNvPr>
          <p:cNvSpPr>
            <a:spLocks noGrp="1"/>
          </p:cNvSpPr>
          <p:nvPr>
            <p:ph idx="1"/>
          </p:nvPr>
        </p:nvSpPr>
        <p:spPr/>
        <p:txBody>
          <a:bodyPr/>
          <a:lstStyle/>
          <a:p>
            <a:r>
              <a:rPr lang="en-US" dirty="0"/>
              <a:t>The </a:t>
            </a:r>
            <a:r>
              <a:rPr lang="en-US" dirty="0" err="1"/>
              <a:t>CourseWorks</a:t>
            </a:r>
            <a:r>
              <a:rPr lang="en-US" dirty="0"/>
              <a:t> API:</a:t>
            </a:r>
          </a:p>
          <a:p>
            <a:pPr lvl="1"/>
            <a:r>
              <a:rPr lang="en-US" dirty="0"/>
              <a:t>Returns a big, complex JSON document for each Course-Section</a:t>
            </a:r>
          </a:p>
          <a:p>
            <a:pPr lvl="1"/>
            <a:r>
              <a:rPr lang="en-US" dirty="0"/>
              <a:t>Returns a bigger, more complex JSON document containing students in Course-Section.</a:t>
            </a:r>
          </a:p>
          <a:p>
            <a:r>
              <a:rPr lang="en-US" dirty="0"/>
              <a:t>I need to transform the data:</a:t>
            </a:r>
          </a:p>
          <a:p>
            <a:pPr lvl="1"/>
            <a:r>
              <a:rPr lang="en-US" dirty="0"/>
              <a:t>Remove uninteresting information for my application.</a:t>
            </a:r>
          </a:p>
          <a:p>
            <a:pPr lvl="1"/>
            <a:r>
              <a:rPr lang="en-US" dirty="0"/>
              <a:t>Define to be relational model.</a:t>
            </a:r>
          </a:p>
          <a:p>
            <a:pPr lvl="1"/>
            <a:r>
              <a:rPr lang="en-US" dirty="0"/>
              <a:t>Load the data.</a:t>
            </a:r>
          </a:p>
          <a:p>
            <a:r>
              <a:rPr lang="en-US" dirty="0"/>
              <a:t>Show some of the notebook functions and underlying Python scripts.</a:t>
            </a:r>
          </a:p>
          <a:p>
            <a:pPr lvl="1"/>
            <a:endParaRPr lang="en-US" dirty="0"/>
          </a:p>
        </p:txBody>
      </p:sp>
      <p:sp>
        <p:nvSpPr>
          <p:cNvPr id="3" name="Title 2">
            <a:extLst>
              <a:ext uri="{FF2B5EF4-FFF2-40B4-BE49-F238E27FC236}">
                <a16:creationId xmlns:a16="http://schemas.microsoft.com/office/drawing/2014/main" id="{3E72C4AA-B370-629D-8B43-E075EEEEAA94}"/>
              </a:ext>
            </a:extLst>
          </p:cNvPr>
          <p:cNvSpPr>
            <a:spLocks noGrp="1"/>
          </p:cNvSpPr>
          <p:nvPr>
            <p:ph type="title"/>
          </p:nvPr>
        </p:nvSpPr>
        <p:spPr/>
        <p:txBody>
          <a:bodyPr/>
          <a:lstStyle/>
          <a:p>
            <a:r>
              <a:rPr lang="en-US" dirty="0"/>
              <a:t>Data “Engineering” Pipeline</a:t>
            </a:r>
          </a:p>
        </p:txBody>
      </p:sp>
    </p:spTree>
    <p:extLst>
      <p:ext uri="{BB962C8B-B14F-4D97-AF65-F5344CB8AC3E}">
        <p14:creationId xmlns:p14="http://schemas.microsoft.com/office/powerpoint/2010/main" val="696937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034F0-ADFF-CA5B-920D-0E2AE06CE639}"/>
              </a:ext>
            </a:extLst>
          </p:cNvPr>
          <p:cNvSpPr>
            <a:spLocks noGrp="1"/>
          </p:cNvSpPr>
          <p:nvPr>
            <p:ph idx="1"/>
          </p:nvPr>
        </p:nvSpPr>
        <p:spPr/>
        <p:txBody>
          <a:bodyPr/>
          <a:lstStyle/>
          <a:p>
            <a:r>
              <a:rPr lang="en-US" dirty="0"/>
              <a:t>/Users/</a:t>
            </a:r>
            <a:r>
              <a:rPr lang="en-US" dirty="0" err="1"/>
              <a:t>donald.ferguson</a:t>
            </a:r>
            <a:r>
              <a:rPr lang="en-US" dirty="0"/>
              <a:t>/Dropbox/000/00-Current-Repos/student-course-application/</a:t>
            </a:r>
            <a:r>
              <a:rPr lang="en-US" dirty="0" err="1"/>
              <a:t>courseworks</a:t>
            </a:r>
            <a:r>
              <a:rPr lang="en-US" dirty="0"/>
              <a:t>-adaptor-service/adaptor/</a:t>
            </a:r>
            <a:r>
              <a:rPr lang="en-US" dirty="0" err="1"/>
              <a:t>courseworks_data_processing.ipynb</a:t>
            </a:r>
            <a:endParaRPr lang="en-US" dirty="0"/>
          </a:p>
          <a:p>
            <a:endParaRPr lang="en-US" dirty="0"/>
          </a:p>
          <a:p>
            <a:r>
              <a:rPr lang="en-US" dirty="0"/>
              <a:t>Interactive application:</a:t>
            </a:r>
          </a:p>
          <a:p>
            <a:pPr lvl="1"/>
            <a:r>
              <a:rPr lang="en-US" dirty="0"/>
              <a:t>/Users/</a:t>
            </a:r>
            <a:r>
              <a:rPr lang="en-US" dirty="0" err="1"/>
              <a:t>donald.ferguson</a:t>
            </a:r>
            <a:r>
              <a:rPr lang="en-US" dirty="0"/>
              <a:t>/Dropbox/000/00-Current-Repos/student-course-application/course-section-example</a:t>
            </a:r>
          </a:p>
          <a:p>
            <a:pPr lvl="1"/>
            <a:r>
              <a:rPr lang="en-US" dirty="0"/>
              <a:t>/Users/</a:t>
            </a:r>
            <a:r>
              <a:rPr lang="en-US" dirty="0" err="1"/>
              <a:t>donald.ferguson</a:t>
            </a:r>
            <a:r>
              <a:rPr lang="en-US" dirty="0"/>
              <a:t>/Dropbox/000/00-Current-Repos/student-course-application/</a:t>
            </a:r>
            <a:r>
              <a:rPr lang="en-US" dirty="0" err="1"/>
              <a:t>dff_framework</a:t>
            </a:r>
            <a:endParaRPr lang="en-US" dirty="0"/>
          </a:p>
        </p:txBody>
      </p:sp>
      <p:sp>
        <p:nvSpPr>
          <p:cNvPr id="3" name="Title 2">
            <a:extLst>
              <a:ext uri="{FF2B5EF4-FFF2-40B4-BE49-F238E27FC236}">
                <a16:creationId xmlns:a16="http://schemas.microsoft.com/office/drawing/2014/main" id="{FF013EB6-A56D-E32F-C9E3-CB6134DB5C54}"/>
              </a:ext>
            </a:extLst>
          </p:cNvPr>
          <p:cNvSpPr>
            <a:spLocks noGrp="1"/>
          </p:cNvSpPr>
          <p:nvPr>
            <p:ph type="title"/>
          </p:nvPr>
        </p:nvSpPr>
        <p:spPr/>
        <p:txBody>
          <a:bodyPr/>
          <a:lstStyle/>
          <a:p>
            <a:r>
              <a:rPr lang="en-US" dirty="0"/>
              <a:t>Interactive Demo</a:t>
            </a:r>
          </a:p>
        </p:txBody>
      </p:sp>
    </p:spTree>
    <p:extLst>
      <p:ext uri="{BB962C8B-B14F-4D97-AF65-F5344CB8AC3E}">
        <p14:creationId xmlns:p14="http://schemas.microsoft.com/office/powerpoint/2010/main" val="2919478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87817</TotalTime>
  <Words>7837</Words>
  <Application>Microsoft Macintosh PowerPoint</Application>
  <PresentationFormat>On-screen Show (16:9)</PresentationFormat>
  <Paragraphs>835</Paragraphs>
  <Slides>86</Slides>
  <Notes>52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86</vt:i4>
      </vt:variant>
    </vt:vector>
  </HeadingPairs>
  <TitlesOfParts>
    <vt:vector size="106" baseType="lpstr">
      <vt:lpstr>ＭＳ Ｐゴシック</vt:lpstr>
      <vt:lpstr>-apple-system</vt:lpstr>
      <vt:lpstr>arial</vt:lpstr>
      <vt:lpstr>arial</vt:lpstr>
      <vt:lpstr>Calibri</vt:lpstr>
      <vt:lpstr>Helvetica</vt:lpstr>
      <vt:lpstr>Helvetica Neue</vt:lpstr>
      <vt:lpstr>Monotype Sorts</vt:lpstr>
      <vt:lpstr>Museo For Dell</vt:lpstr>
      <vt:lpstr>Symbol</vt:lpstr>
      <vt:lpstr>system-ui</vt:lpstr>
      <vt:lpstr>Times New Roman</vt:lpstr>
      <vt:lpstr>var(--jp-content-font-family)</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Contents</vt:lpstr>
      <vt:lpstr>PowerPoint Presentation</vt:lpstr>
      <vt:lpstr>PowerPoint Presentation</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Web Application Problem Statement</vt:lpstr>
      <vt:lpstr>Interactive/Operational</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Simple First Scenario</vt:lpstr>
      <vt:lpstr>Microservice Application</vt:lpstr>
      <vt:lpstr>CourseWorks Canvas API</vt:lpstr>
      <vt:lpstr>Data Modeling and Engineering</vt:lpstr>
      <vt:lpstr>Data “Engineering” Pipeline</vt:lpstr>
      <vt:lpstr>Interactive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583</cp:revision>
  <cp:lastPrinted>2018-11-15T21:01:50Z</cp:lastPrinted>
  <dcterms:created xsi:type="dcterms:W3CDTF">2010-04-12T23:12:02Z</dcterms:created>
  <dcterms:modified xsi:type="dcterms:W3CDTF">2024-12-25T11:31:30Z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